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19"/>
  </p:notesMasterIdLst>
  <p:sldIdLst>
    <p:sldId id="317" r:id="rId3"/>
    <p:sldId id="357" r:id="rId4"/>
    <p:sldId id="358" r:id="rId5"/>
    <p:sldId id="365" r:id="rId6"/>
    <p:sldId id="366" r:id="rId7"/>
    <p:sldId id="367" r:id="rId8"/>
    <p:sldId id="359" r:id="rId9"/>
    <p:sldId id="360" r:id="rId10"/>
    <p:sldId id="361" r:id="rId11"/>
    <p:sldId id="362" r:id="rId12"/>
    <p:sldId id="364" r:id="rId13"/>
    <p:sldId id="363" r:id="rId14"/>
    <p:sldId id="368" r:id="rId15"/>
    <p:sldId id="370" r:id="rId16"/>
    <p:sldId id="369" r:id="rId17"/>
    <p:sldId id="3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73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3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02/07/2019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8: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822A5-24F4-5E43-BBA3-9915DEA9A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97A15-58DC-A043-AE0D-E8FD580CA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 to buy fresh apples but we have budget constraints. If the apples are fresh (represented as True in the input) then we can buy a dozen if they are more than $5/</a:t>
            </a:r>
            <a:r>
              <a:rPr lang="en-US" dirty="0" err="1"/>
              <a:t>lb</a:t>
            </a:r>
            <a:r>
              <a:rPr lang="en-US" dirty="0"/>
              <a:t> and two dozen if they are less than $5/lb. Given an input of the price of apples ($/</a:t>
            </a:r>
            <a:r>
              <a:rPr lang="en-US" dirty="0" err="1"/>
              <a:t>lb</a:t>
            </a:r>
            <a:r>
              <a:rPr lang="en-US" dirty="0"/>
              <a:t>) and the quality of apples (True=fresh and False = not fresh); determine the number of apples bought.</a:t>
            </a:r>
          </a:p>
          <a:p>
            <a:r>
              <a:rPr lang="en-US" dirty="0"/>
              <a:t>def </a:t>
            </a:r>
            <a:r>
              <a:rPr lang="en-US" dirty="0" err="1"/>
              <a:t>apple_buy</a:t>
            </a:r>
            <a:r>
              <a:rPr lang="en-US" dirty="0"/>
              <a:t>(price, </a:t>
            </a:r>
            <a:r>
              <a:rPr lang="en-US" dirty="0" err="1"/>
              <a:t>is_fresh</a:t>
            </a:r>
            <a:r>
              <a:rPr lang="en-US" dirty="0"/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1658054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EF822-7CFF-F24C-A2C1-959CF5F3D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B69AC-8974-4F46-879D-CC62D483A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</a:t>
            </a:r>
            <a:r>
              <a:rPr lang="en-US" b="1" u="sng" dirty="0"/>
              <a:t>if</a:t>
            </a:r>
            <a:r>
              <a:rPr lang="en-US" dirty="0"/>
              <a:t> fresh or not (Boolean):</a:t>
            </a:r>
          </a:p>
          <a:p>
            <a:pPr lvl="1"/>
            <a:r>
              <a:rPr lang="en-US" b="1" u="sng" dirty="0"/>
              <a:t>If</a:t>
            </a:r>
            <a:r>
              <a:rPr lang="en-US" dirty="0"/>
              <a:t> yes </a:t>
            </a:r>
            <a:r>
              <a:rPr lang="en-US" b="1" u="sng" dirty="0"/>
              <a:t>then</a:t>
            </a:r>
            <a:r>
              <a:rPr lang="en-US" dirty="0"/>
              <a:t> check price less than equal to 5:</a:t>
            </a:r>
          </a:p>
          <a:p>
            <a:pPr lvl="2"/>
            <a:r>
              <a:rPr lang="en-US" b="1" u="sng" dirty="0"/>
              <a:t>If </a:t>
            </a:r>
            <a:r>
              <a:rPr lang="en-US" dirty="0"/>
              <a:t>yes return two dozen</a:t>
            </a:r>
          </a:p>
          <a:p>
            <a:pPr lvl="1"/>
            <a:r>
              <a:rPr lang="en-US" b="1" u="sng" dirty="0"/>
              <a:t>else</a:t>
            </a:r>
            <a:r>
              <a:rPr lang="en-US" dirty="0"/>
              <a:t> return one dozen</a:t>
            </a:r>
          </a:p>
          <a:p>
            <a:r>
              <a:rPr lang="en-US" b="1" u="sng" dirty="0"/>
              <a:t>else</a:t>
            </a:r>
            <a:r>
              <a:rPr lang="en-US" dirty="0"/>
              <a:t> return not fresh</a:t>
            </a:r>
          </a:p>
        </p:txBody>
      </p:sp>
    </p:spTree>
    <p:extLst>
      <p:ext uri="{BB962C8B-B14F-4D97-AF65-F5344CB8AC3E}">
        <p14:creationId xmlns:p14="http://schemas.microsoft.com/office/powerpoint/2010/main" val="3241528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96863-04EC-A04E-9887-0FF613EDD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D35FD-49E9-A34A-BCC2-14A4A7062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fontAlgn="base">
              <a:buNone/>
            </a:pPr>
            <a:r>
              <a:rPr lang="en-US" dirty="0"/>
              <a:t>Ask the user to enter a number between 1 and 20. Verify that the number is less than 20. Once verified, square the number if it is even, or multiply it by 3 if it is odd.</a:t>
            </a:r>
          </a:p>
          <a:p>
            <a:pPr marL="0" indent="0" fontAlgn="base">
              <a:buNone/>
            </a:pPr>
            <a:r>
              <a:rPr lang="en-US" dirty="0"/>
              <a:t>﻿def </a:t>
            </a:r>
            <a:r>
              <a:rPr lang="en-US" dirty="0" err="1"/>
              <a:t>odd_even</a:t>
            </a:r>
            <a:r>
              <a:rPr lang="en-US" dirty="0"/>
              <a:t>(</a:t>
            </a:r>
            <a:r>
              <a:rPr lang="en-US" dirty="0" err="1"/>
              <a:t>enter_num</a:t>
            </a:r>
            <a:r>
              <a:rPr lang="en-US" dirty="0"/>
              <a:t>):</a:t>
            </a:r>
          </a:p>
          <a:p>
            <a:pPr marL="0" indent="0" fontAlgn="base">
              <a:buNone/>
            </a:pPr>
            <a:r>
              <a:rPr lang="en-US" dirty="0"/>
              <a:t>Test Cases:</a:t>
            </a:r>
          </a:p>
          <a:p>
            <a:pPr marL="0" indent="0" fontAlgn="base">
              <a:buNone/>
            </a:pPr>
            <a:r>
              <a:rPr lang="en-US" dirty="0"/>
              <a:t>﻿</a:t>
            </a:r>
            <a:r>
              <a:rPr lang="en-US" dirty="0" err="1"/>
              <a:t>odd_even</a:t>
            </a:r>
            <a:r>
              <a:rPr lang="en-US" dirty="0"/>
              <a:t>(23): Invalid </a:t>
            </a:r>
          </a:p>
          <a:p>
            <a:pPr marL="0" indent="0" fontAlgn="base">
              <a:buNone/>
            </a:pPr>
            <a:r>
              <a:rPr lang="en-US" dirty="0" err="1"/>
              <a:t>odd_even</a:t>
            </a:r>
            <a:r>
              <a:rPr lang="en-US" dirty="0"/>
              <a:t>(14): Even, 196</a:t>
            </a:r>
          </a:p>
          <a:p>
            <a:pPr marL="0" indent="0" fontAlgn="base">
              <a:buNone/>
            </a:pPr>
            <a:r>
              <a:rPr lang="en-US" dirty="0" err="1"/>
              <a:t>odd_even</a:t>
            </a:r>
            <a:r>
              <a:rPr lang="en-US" dirty="0"/>
              <a:t>(7) :Odd, 21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575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1FFA2-87A4-524C-A244-D631D6A50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8E89B-E454-AD43-B8C7-0F7FACBA3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day of the week encoded as 0=Sun, 1=Mon, 2=Tue, ...6=Sat, and a </a:t>
            </a:r>
            <a:r>
              <a:rPr lang="en-US" dirty="0" err="1"/>
              <a:t>boolean</a:t>
            </a:r>
            <a:r>
              <a:rPr lang="en-US" dirty="0"/>
              <a:t> indicating if we are on vacation, return a string of the form "7:00" indicating when the alarm clock should ring. Weekdays, the alarm should be "7:00" and on the </a:t>
            </a:r>
            <a:r>
              <a:rPr lang="en-US" dirty="0" smtClean="0"/>
              <a:t>weekend (Saturday and Sunday) </a:t>
            </a:r>
            <a:r>
              <a:rPr lang="en-US" dirty="0"/>
              <a:t>it should be "10:00". Unless we are on vacation -- then on weekdays it should be "10:00" and weekends it should be "off".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alarm_clock</a:t>
            </a:r>
            <a:r>
              <a:rPr lang="en-US" dirty="0"/>
              <a:t>(1, False) → '7:00'</a:t>
            </a:r>
            <a:br>
              <a:rPr lang="en-US" dirty="0"/>
            </a:br>
            <a:r>
              <a:rPr lang="en-US" dirty="0" err="1"/>
              <a:t>alarm_clock</a:t>
            </a:r>
            <a:r>
              <a:rPr lang="en-US" dirty="0"/>
              <a:t>(5, True) → ‘10:00'</a:t>
            </a:r>
            <a:br>
              <a:rPr lang="en-US" dirty="0"/>
            </a:br>
            <a:r>
              <a:rPr lang="en-US" dirty="0" err="1"/>
              <a:t>alarm_clock</a:t>
            </a:r>
            <a:r>
              <a:rPr lang="en-US" dirty="0"/>
              <a:t>(0, False) → '10:00'</a:t>
            </a:r>
          </a:p>
        </p:txBody>
      </p:sp>
    </p:spTree>
    <p:extLst>
      <p:ext uri="{BB962C8B-B14F-4D97-AF65-F5344CB8AC3E}">
        <p14:creationId xmlns:p14="http://schemas.microsoft.com/office/powerpoint/2010/main" val="4204243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53543-DD0C-1E48-AA47-4CA9B2D81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6267"/>
          </a:xfrm>
        </p:spPr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D36F1-8973-5142-A72E-CE10642F1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1392"/>
            <a:ext cx="10515600" cy="49455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and your date are trying to get a table at a restaurant. The parameter "you" is the stylishness of your clothes, in the range </a:t>
            </a:r>
            <a:r>
              <a:rPr lang="en-US" dirty="0" smtClean="0"/>
              <a:t>0 to 10</a:t>
            </a:r>
            <a:r>
              <a:rPr lang="en-US" dirty="0"/>
              <a:t>, and "date" is the stylishness of your date's clothes. The result getting the table is encoded as an </a:t>
            </a:r>
            <a:r>
              <a:rPr lang="en-US" dirty="0" err="1"/>
              <a:t>int</a:t>
            </a:r>
            <a:r>
              <a:rPr lang="en-US" dirty="0"/>
              <a:t> value with 0=no, 1=maybe, 2=yes. If either of you is very stylish, 8 or more, then the result is 2 (yes). With the exception that if either of you has style of 2 or less, then the result is 0 (no). Otherwise the result is 1 (maybe).</a:t>
            </a:r>
          </a:p>
          <a:p>
            <a:r>
              <a:rPr lang="en-US" dirty="0" smtClean="0"/>
              <a:t>Write </a:t>
            </a:r>
            <a:r>
              <a:rPr lang="en-US" smtClean="0"/>
              <a:t>a function </a:t>
            </a:r>
            <a:r>
              <a:rPr lang="en-US" dirty="0"/>
              <a:t>﻿def </a:t>
            </a:r>
            <a:r>
              <a:rPr lang="en-US" dirty="0" err="1"/>
              <a:t>date_fashion</a:t>
            </a:r>
            <a:r>
              <a:rPr lang="en-US" dirty="0"/>
              <a:t>(you, date):</a:t>
            </a:r>
          </a:p>
          <a:p>
            <a:r>
              <a:rPr lang="en-US" b="1" dirty="0"/>
              <a:t>Test cases:</a:t>
            </a:r>
          </a:p>
          <a:p>
            <a:r>
              <a:rPr lang="en-US" dirty="0" err="1"/>
              <a:t>date_fashion</a:t>
            </a:r>
            <a:r>
              <a:rPr lang="en-US" dirty="0"/>
              <a:t>(5, 10) → 2</a:t>
            </a:r>
            <a:br>
              <a:rPr lang="en-US" dirty="0"/>
            </a:br>
            <a:r>
              <a:rPr lang="en-US" dirty="0" err="1"/>
              <a:t>date_fashion</a:t>
            </a:r>
            <a:r>
              <a:rPr lang="en-US" dirty="0"/>
              <a:t>(5, 2) → 0</a:t>
            </a:r>
            <a:br>
              <a:rPr lang="en-US" dirty="0"/>
            </a:br>
            <a:r>
              <a:rPr lang="en-US" dirty="0" err="1"/>
              <a:t>date_fashion</a:t>
            </a:r>
            <a:r>
              <a:rPr lang="en-US" dirty="0"/>
              <a:t>(5, 5) → 1</a:t>
            </a:r>
          </a:p>
        </p:txBody>
      </p:sp>
    </p:spTree>
    <p:extLst>
      <p:ext uri="{BB962C8B-B14F-4D97-AF65-F5344CB8AC3E}">
        <p14:creationId xmlns:p14="http://schemas.microsoft.com/office/powerpoint/2010/main" val="506501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6DAAC-BD6A-474A-8415-3547B6959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5AC31-3995-D649-AC60-5FBB1B28E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649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Tuples </a:t>
            </a:r>
          </a:p>
          <a:p>
            <a:r>
              <a:rPr lang="en-US" dirty="0" smtClean="0"/>
              <a:t>Modules</a:t>
            </a:r>
          </a:p>
          <a:p>
            <a:r>
              <a:rPr lang="en-US" dirty="0" smtClean="0"/>
              <a:t>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796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75C5C-406F-684C-9CAC-94E08610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8CAC9-94A7-7E4A-B397-704243669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8928"/>
            <a:ext cx="10515600" cy="4848035"/>
          </a:xfrm>
        </p:spPr>
        <p:txBody>
          <a:bodyPr>
            <a:normAutofit/>
          </a:bodyPr>
          <a:lstStyle/>
          <a:p>
            <a:r>
              <a:rPr lang="en-US" dirty="0"/>
              <a:t>Exam 1 scheduled for February 14</a:t>
            </a:r>
          </a:p>
          <a:p>
            <a:r>
              <a:rPr lang="en-US" dirty="0"/>
              <a:t>Duration: 1 hour 50 minutes</a:t>
            </a:r>
          </a:p>
          <a:p>
            <a:r>
              <a:rPr lang="en-US" dirty="0"/>
              <a:t>Please try to come 10 minutes before time so that we can finish on-time.</a:t>
            </a:r>
          </a:p>
          <a:p>
            <a:r>
              <a:rPr lang="en-US" dirty="0"/>
              <a:t>Closed book, closed computers exam:</a:t>
            </a:r>
          </a:p>
          <a:p>
            <a:pPr lvl="1"/>
            <a:r>
              <a:rPr lang="en-US" dirty="0"/>
              <a:t>Bring 2 A4 size hand-written sheets</a:t>
            </a:r>
          </a:p>
          <a:p>
            <a:pPr lvl="1"/>
            <a:r>
              <a:rPr lang="en-US" dirty="0"/>
              <a:t>Write your name on them and submit with your exam</a:t>
            </a:r>
          </a:p>
          <a:p>
            <a:r>
              <a:rPr lang="en-US" dirty="0"/>
              <a:t>Scope: Everything from Lecture notes, Class Exercises and Home-works (covered until today).</a:t>
            </a:r>
          </a:p>
          <a:p>
            <a:pPr lvl="1"/>
            <a:r>
              <a:rPr lang="en-US" dirty="0"/>
              <a:t>Get all the material from the Submitty website</a:t>
            </a:r>
          </a:p>
        </p:txBody>
      </p:sp>
    </p:spTree>
    <p:extLst>
      <p:ext uri="{BB962C8B-B14F-4D97-AF65-F5344CB8AC3E}">
        <p14:creationId xmlns:p14="http://schemas.microsoft.com/office/powerpoint/2010/main" val="4258790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 and structure of the exam</a:t>
            </a:r>
          </a:p>
          <a:p>
            <a:r>
              <a:rPr lang="en-US" dirty="0"/>
              <a:t>Target Problems using:</a:t>
            </a:r>
          </a:p>
          <a:p>
            <a:pPr lvl="1"/>
            <a:r>
              <a:rPr lang="en-US" dirty="0"/>
              <a:t>Decision Logic</a:t>
            </a:r>
          </a:p>
          <a:p>
            <a:pPr lvl="1"/>
            <a:r>
              <a:rPr lang="en-US" dirty="0"/>
              <a:t>Boolean Algebra</a:t>
            </a:r>
          </a:p>
          <a:p>
            <a:r>
              <a:rPr lang="en-US" dirty="0"/>
              <a:t>Submit In-Class Exercise</a:t>
            </a:r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A7B19-A701-8D45-B7DA-54E5228A4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05F4E-D876-E242-8650-28DDE32BD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5 questions to be finished in 1 hour 50 minutes</a:t>
            </a:r>
          </a:p>
          <a:p>
            <a:r>
              <a:rPr lang="en-US" u="sng" dirty="0"/>
              <a:t>Question 1: (20 points)</a:t>
            </a:r>
          </a:p>
          <a:p>
            <a:pPr lvl="1"/>
            <a:r>
              <a:rPr lang="en-US" dirty="0"/>
              <a:t>10 parts: one or two words answer</a:t>
            </a:r>
          </a:p>
          <a:p>
            <a:pPr lvl="1"/>
            <a:r>
              <a:rPr lang="en-US" dirty="0"/>
              <a:t>E.g. what is the function used to typecast to floating point numbers?</a:t>
            </a:r>
          </a:p>
          <a:p>
            <a:pPr lvl="1"/>
            <a:r>
              <a:rPr lang="en-US" dirty="0"/>
              <a:t>float()</a:t>
            </a:r>
          </a:p>
          <a:p>
            <a:pPr lvl="1"/>
            <a:r>
              <a:rPr lang="en-US" dirty="0"/>
              <a:t>Check Lecture 1 slides</a:t>
            </a:r>
          </a:p>
          <a:p>
            <a:r>
              <a:rPr lang="en-US" u="sng" dirty="0"/>
              <a:t>Question 2: (30 points)</a:t>
            </a:r>
          </a:p>
          <a:p>
            <a:pPr lvl="1"/>
            <a:r>
              <a:rPr lang="en-US" dirty="0"/>
              <a:t>Write Python program for some computational problem (calculate something)</a:t>
            </a:r>
          </a:p>
          <a:p>
            <a:pPr lvl="1"/>
            <a:r>
              <a:rPr lang="en-US" dirty="0"/>
              <a:t>Look for specifics e.g. if the program asks you to format a message in a particular style then you must do that to get full credit.</a:t>
            </a:r>
          </a:p>
          <a:p>
            <a:pPr lvl="1"/>
            <a:r>
              <a:rPr lang="en-US" dirty="0"/>
              <a:t>Check Lecture 4 slides to review formatting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92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7D3F4-B804-E845-94E1-99CDE7F48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00BAD-8F9B-DC4C-9E15-BB52E691E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Question 3: (10 points)</a:t>
            </a:r>
          </a:p>
          <a:p>
            <a:pPr lvl="1"/>
            <a:r>
              <a:rPr lang="en-US" dirty="0"/>
              <a:t>5 parts: Asking for expected output of a Boolean Statement</a:t>
            </a:r>
          </a:p>
          <a:p>
            <a:pPr lvl="1"/>
            <a:r>
              <a:rPr lang="en-US" dirty="0"/>
              <a:t>E.g. what is the output of 4!=3</a:t>
            </a:r>
          </a:p>
          <a:p>
            <a:pPr lvl="1"/>
            <a:r>
              <a:rPr lang="en-US" dirty="0"/>
              <a:t>Study from lecture 7 slides</a:t>
            </a:r>
          </a:p>
          <a:p>
            <a:r>
              <a:rPr lang="en-US" u="sng" dirty="0"/>
              <a:t>Question 4: (20 points)</a:t>
            </a:r>
          </a:p>
          <a:p>
            <a:pPr lvl="1"/>
            <a:r>
              <a:rPr lang="en-US" dirty="0"/>
              <a:t>4 parts: Find errors in a given code</a:t>
            </a:r>
          </a:p>
          <a:p>
            <a:pPr lvl="1"/>
            <a:r>
              <a:rPr lang="en-US" dirty="0"/>
              <a:t>E.g. what is wrong with the following code:</a:t>
            </a:r>
          </a:p>
          <a:p>
            <a:pPr marL="2286000" lvl="5" indent="0">
              <a:buNone/>
            </a:pPr>
            <a:r>
              <a:rPr lang="pt" dirty="0"/>
              <a:t>﻿</a:t>
            </a:r>
            <a:r>
              <a:rPr lang="pt" dirty="0" err="1"/>
              <a:t>def</a:t>
            </a:r>
            <a:r>
              <a:rPr lang="pt" dirty="0"/>
              <a:t> fun1(num1)</a:t>
            </a:r>
          </a:p>
          <a:p>
            <a:pPr marL="2286000" lvl="5" indent="0">
              <a:buNone/>
            </a:pPr>
            <a:r>
              <a:rPr lang="pt" dirty="0"/>
              <a:t>      </a:t>
            </a:r>
            <a:r>
              <a:rPr lang="pt" dirty="0" err="1"/>
              <a:t>print</a:t>
            </a:r>
            <a:r>
              <a:rPr lang="pt" dirty="0"/>
              <a:t> (num/2)</a:t>
            </a:r>
          </a:p>
          <a:p>
            <a:pPr marL="2286000" lvl="5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737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ACB8A-DB7C-5D4E-86D8-0CABFE0EF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41997-1428-1F4D-8E1B-AA1FAA9A8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Question 5: (20 points)</a:t>
            </a:r>
          </a:p>
          <a:p>
            <a:pPr lvl="1"/>
            <a:r>
              <a:rPr lang="en-US" dirty="0"/>
              <a:t>2 parts:</a:t>
            </a:r>
          </a:p>
          <a:p>
            <a:pPr lvl="1"/>
            <a:r>
              <a:rPr lang="en-US" dirty="0"/>
              <a:t>Part (a) : String Operations e.g. write a string in lowercase i.e. </a:t>
            </a:r>
            <a:r>
              <a:rPr lang="en-US" dirty="0" err="1"/>
              <a:t>mystring.lower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Part (b): Output of a code that uses string operations</a:t>
            </a:r>
          </a:p>
          <a:p>
            <a:pPr lvl="2"/>
            <a:r>
              <a:rPr lang="en-US" dirty="0"/>
              <a:t>E.g. what is the output of the following code:</a:t>
            </a:r>
          </a:p>
          <a:p>
            <a:pPr marL="914400" lvl="2" indent="0">
              <a:buNone/>
            </a:pPr>
            <a:r>
              <a:rPr lang="en-US" dirty="0"/>
              <a:t>def func1(a):</a:t>
            </a:r>
          </a:p>
          <a:p>
            <a:pPr marL="914400" lvl="2" indent="0">
              <a:buNone/>
            </a:pPr>
            <a:r>
              <a:rPr lang="en-US" dirty="0"/>
              <a:t>       return a[2:]</a:t>
            </a:r>
          </a:p>
          <a:p>
            <a:pPr marL="914400" lvl="2" indent="0">
              <a:buNone/>
            </a:pPr>
            <a:r>
              <a:rPr lang="en-US" dirty="0"/>
              <a:t>func1(‘Oranges’)</a:t>
            </a:r>
          </a:p>
          <a:p>
            <a:pPr marL="914400" lvl="2" indent="0">
              <a:buNone/>
            </a:pPr>
            <a:r>
              <a:rPr lang="en-US" dirty="0"/>
              <a:t>Response: </a:t>
            </a:r>
            <a:r>
              <a:rPr lang="en-US" dirty="0" err="1"/>
              <a:t>anges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Check Lecture slides and code from strings.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027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41144-0F5D-3B4C-8592-348AAD834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A0859-773D-BB4D-AD1A-08343166C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if an input number is a positive number, negative number or zero.</a:t>
            </a:r>
          </a:p>
          <a:p>
            <a:pPr lvl="1"/>
            <a:r>
              <a:rPr lang="en-US" dirty="0"/>
              <a:t>Use the if-</a:t>
            </a:r>
            <a:r>
              <a:rPr lang="en-US" dirty="0" err="1"/>
              <a:t>elif</a:t>
            </a:r>
            <a:r>
              <a:rPr lang="en-US" dirty="0"/>
              <a:t> ladder</a:t>
            </a:r>
          </a:p>
          <a:p>
            <a:pPr lvl="1"/>
            <a:r>
              <a:rPr lang="en-US" dirty="0"/>
              <a:t>Use the nested if logic</a:t>
            </a:r>
          </a:p>
        </p:txBody>
      </p:sp>
    </p:spTree>
    <p:extLst>
      <p:ext uri="{BB962C8B-B14F-4D97-AF65-F5344CB8AC3E}">
        <p14:creationId xmlns:p14="http://schemas.microsoft.com/office/powerpoint/2010/main" val="1528969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8F99-95C1-F346-ADD1-7EEA96CF1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(part 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E46B9-7A05-1046-88BD-EC0901A83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If</a:t>
            </a:r>
            <a:r>
              <a:rPr lang="en-US" dirty="0"/>
              <a:t> number is greater than zero </a:t>
            </a:r>
            <a:r>
              <a:rPr lang="en-US" b="1" u="sng" dirty="0"/>
              <a:t>then</a:t>
            </a:r>
            <a:r>
              <a:rPr lang="en-US" dirty="0"/>
              <a:t> print ‘positive’</a:t>
            </a:r>
          </a:p>
          <a:p>
            <a:pPr marL="0" indent="0">
              <a:buNone/>
            </a:pPr>
            <a:r>
              <a:rPr lang="en-US" b="1" u="sng" dirty="0" err="1"/>
              <a:t>elif</a:t>
            </a:r>
            <a:r>
              <a:rPr lang="en-US" dirty="0"/>
              <a:t> number is equal to zero </a:t>
            </a:r>
            <a:r>
              <a:rPr lang="en-US" b="1" u="sng" dirty="0"/>
              <a:t>then</a:t>
            </a:r>
            <a:r>
              <a:rPr lang="en-US" dirty="0"/>
              <a:t> print ‘zero’</a:t>
            </a:r>
          </a:p>
          <a:p>
            <a:pPr marL="0" indent="0">
              <a:buNone/>
            </a:pPr>
            <a:r>
              <a:rPr lang="en-US" b="1" u="sng" dirty="0"/>
              <a:t>else</a:t>
            </a:r>
            <a:r>
              <a:rPr lang="en-US" dirty="0"/>
              <a:t> print ‘negative’</a:t>
            </a:r>
          </a:p>
        </p:txBody>
      </p:sp>
    </p:spTree>
    <p:extLst>
      <p:ext uri="{BB962C8B-B14F-4D97-AF65-F5344CB8AC3E}">
        <p14:creationId xmlns:p14="http://schemas.microsoft.com/office/powerpoint/2010/main" val="426242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34EB5-E2C9-DB47-89EF-FAEEFFDE1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part (b)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F4921-842A-8C4C-A35B-CA56E12AB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/>
              <a:t>If</a:t>
            </a:r>
            <a:r>
              <a:rPr lang="en-US" dirty="0"/>
              <a:t> the number is greater than or equal to zero </a:t>
            </a:r>
            <a:r>
              <a:rPr lang="en-US" b="1" u="sng" dirty="0"/>
              <a:t>then</a:t>
            </a:r>
            <a:r>
              <a:rPr lang="en-US" dirty="0"/>
              <a:t>:</a:t>
            </a:r>
          </a:p>
          <a:p>
            <a:pPr lvl="1"/>
            <a:r>
              <a:rPr lang="en-US" b="1" u="sng" dirty="0"/>
              <a:t>If </a:t>
            </a:r>
            <a:r>
              <a:rPr lang="en-US" dirty="0"/>
              <a:t>number is equal to zero </a:t>
            </a:r>
            <a:r>
              <a:rPr lang="en-US" b="1" u="sng" dirty="0"/>
              <a:t>then</a:t>
            </a:r>
            <a:r>
              <a:rPr lang="en-US" dirty="0"/>
              <a:t> print ‘zero’</a:t>
            </a:r>
          </a:p>
          <a:p>
            <a:pPr lvl="1"/>
            <a:r>
              <a:rPr lang="en-US" b="1" u="sng" dirty="0"/>
              <a:t>else</a:t>
            </a:r>
            <a:r>
              <a:rPr lang="en-US" dirty="0"/>
              <a:t> print positive</a:t>
            </a:r>
          </a:p>
          <a:p>
            <a:r>
              <a:rPr lang="en-US" b="1" u="sng" dirty="0"/>
              <a:t>else</a:t>
            </a:r>
            <a:r>
              <a:rPr lang="en-US" dirty="0"/>
              <a:t> print ‘negative’</a:t>
            </a:r>
          </a:p>
        </p:txBody>
      </p:sp>
    </p:spTree>
    <p:extLst>
      <p:ext uri="{BB962C8B-B14F-4D97-AF65-F5344CB8AC3E}">
        <p14:creationId xmlns:p14="http://schemas.microsoft.com/office/powerpoint/2010/main" val="156431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</TotalTime>
  <Words>823</Words>
  <Application>Microsoft Office PowerPoint</Application>
  <PresentationFormat>Widescreen</PresentationFormat>
  <Paragraphs>93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1_Office Theme</vt:lpstr>
      <vt:lpstr>Office Theme</vt:lpstr>
      <vt:lpstr>Lecture 8: Introduction to Computer Programming Course - CS1010</vt:lpstr>
      <vt:lpstr>Announcements</vt:lpstr>
      <vt:lpstr>Goals for today</vt:lpstr>
      <vt:lpstr>Structure</vt:lpstr>
      <vt:lpstr>Structure</vt:lpstr>
      <vt:lpstr>Structure</vt:lpstr>
      <vt:lpstr>Problem 1</vt:lpstr>
      <vt:lpstr>Solution (part a)</vt:lpstr>
      <vt:lpstr>Solution part (b)</vt:lpstr>
      <vt:lpstr>Problem 2</vt:lpstr>
      <vt:lpstr>Solution</vt:lpstr>
      <vt:lpstr>Problem 3</vt:lpstr>
      <vt:lpstr>Problem 4</vt:lpstr>
      <vt:lpstr>Problem 5</vt:lpstr>
      <vt:lpstr>In 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65</cp:revision>
  <dcterms:created xsi:type="dcterms:W3CDTF">2019-02-04T15:19:36Z</dcterms:created>
  <dcterms:modified xsi:type="dcterms:W3CDTF">2019-10-03T21:20:24Z</dcterms:modified>
</cp:coreProperties>
</file>